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re Sugar" charset="1" panose="00000000000000000000"/>
      <p:regular r:id="rId12"/>
    </p:embeddedFont>
    <p:embeddedFont>
      <p:font typeface="More Sugar Thin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807666" y="2901672"/>
            <a:ext cx="15547406" cy="3646573"/>
          </a:xfrm>
          <a:custGeom>
            <a:avLst/>
            <a:gdLst/>
            <a:ahLst/>
            <a:cxnLst/>
            <a:rect r="r" b="b" t="t" l="l"/>
            <a:pathLst>
              <a:path h="3646573" w="15547406">
                <a:moveTo>
                  <a:pt x="0" y="0"/>
                </a:moveTo>
                <a:lnTo>
                  <a:pt x="15547406" y="0"/>
                </a:lnTo>
                <a:lnTo>
                  <a:pt x="15547406" y="3646574"/>
                </a:lnTo>
                <a:lnTo>
                  <a:pt x="0" y="364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584199" y="3580831"/>
            <a:ext cx="10014492" cy="298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89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DIGITAL DICE ROLLER SYSTEM DESIGN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188882">
            <a:off x="11174004" y="5064629"/>
            <a:ext cx="1034206" cy="1163217"/>
          </a:xfrm>
          <a:custGeom>
            <a:avLst/>
            <a:gdLst/>
            <a:ahLst/>
            <a:cxnLst/>
            <a:rect r="r" b="b" t="t" l="l"/>
            <a:pathLst>
              <a:path h="1163217" w="1034206">
                <a:moveTo>
                  <a:pt x="0" y="0"/>
                </a:moveTo>
                <a:lnTo>
                  <a:pt x="1034205" y="0"/>
                </a:lnTo>
                <a:lnTo>
                  <a:pt x="1034205" y="1163217"/>
                </a:lnTo>
                <a:lnTo>
                  <a:pt x="0" y="116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5125" y="2947998"/>
            <a:ext cx="3357039" cy="4556557"/>
          </a:xfrm>
          <a:custGeom>
            <a:avLst/>
            <a:gdLst/>
            <a:ahLst/>
            <a:cxnLst/>
            <a:rect r="r" b="b" t="t" l="l"/>
            <a:pathLst>
              <a:path h="4556557" w="3357039">
                <a:moveTo>
                  <a:pt x="0" y="0"/>
                </a:moveTo>
                <a:lnTo>
                  <a:pt x="3357039" y="0"/>
                </a:lnTo>
                <a:lnTo>
                  <a:pt x="3357039" y="4556557"/>
                </a:lnTo>
                <a:lnTo>
                  <a:pt x="0" y="45565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41925">
            <a:off x="707172" y="2388101"/>
            <a:ext cx="2904746" cy="2672366"/>
          </a:xfrm>
          <a:custGeom>
            <a:avLst/>
            <a:gdLst/>
            <a:ahLst/>
            <a:cxnLst/>
            <a:rect r="r" b="b" t="t" l="l"/>
            <a:pathLst>
              <a:path h="2672366" w="2904746">
                <a:moveTo>
                  <a:pt x="0" y="0"/>
                </a:moveTo>
                <a:lnTo>
                  <a:pt x="2904746" y="0"/>
                </a:lnTo>
                <a:lnTo>
                  <a:pt x="2904746" y="2672366"/>
                </a:lnTo>
                <a:lnTo>
                  <a:pt x="0" y="26723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626391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288286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426990"/>
            <a:ext cx="7776791" cy="53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BRIEFLY INTRODUCE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86133"/>
            <a:ext cx="13852977" cy="334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sz="4033" spc="-121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 Digital Dice Roller is an electronic system that simulates rolling a die. It uses a microcontroller to generate random numbers (1-6) and displays the result. This project showcases the application of digital electronics principles.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393184">
            <a:off x="14023427" y="1527747"/>
            <a:ext cx="3292370" cy="3703074"/>
          </a:xfrm>
          <a:custGeom>
            <a:avLst/>
            <a:gdLst/>
            <a:ahLst/>
            <a:cxnLst/>
            <a:rect r="r" b="b" t="t" l="l"/>
            <a:pathLst>
              <a:path h="3703074" w="3292370">
                <a:moveTo>
                  <a:pt x="0" y="0"/>
                </a:moveTo>
                <a:lnTo>
                  <a:pt x="3292370" y="0"/>
                </a:lnTo>
                <a:lnTo>
                  <a:pt x="3292370" y="3703075"/>
                </a:lnTo>
                <a:lnTo>
                  <a:pt x="0" y="3703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011242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630694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59604" y="4702829"/>
            <a:ext cx="377229" cy="3516537"/>
          </a:xfrm>
          <a:custGeom>
            <a:avLst/>
            <a:gdLst/>
            <a:ahLst/>
            <a:cxnLst/>
            <a:rect r="r" b="b" t="t" l="l"/>
            <a:pathLst>
              <a:path h="3516537" w="377229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0861484" y="1687098"/>
            <a:ext cx="6849960" cy="6912803"/>
          </a:xfrm>
          <a:custGeom>
            <a:avLst/>
            <a:gdLst/>
            <a:ahLst/>
            <a:cxnLst/>
            <a:rect r="r" b="b" t="t" l="l"/>
            <a:pathLst>
              <a:path h="6912803" w="6849960">
                <a:moveTo>
                  <a:pt x="0" y="0"/>
                </a:moveTo>
                <a:lnTo>
                  <a:pt x="6849959" y="0"/>
                </a:lnTo>
                <a:lnTo>
                  <a:pt x="6849959" y="6912804"/>
                </a:lnTo>
                <a:lnTo>
                  <a:pt x="0" y="6912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9604" y="2225425"/>
            <a:ext cx="9760766" cy="107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COMPONENTS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0862" y="4259012"/>
            <a:ext cx="7458454" cy="456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555 Timer IC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CD4017 Decade Counter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4511 Display Driver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7-Segment Display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Logic Gates (AND, OR, NOT)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Push Button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Resistors and Capacitors</a:t>
            </a:r>
          </a:p>
          <a:p>
            <a:pPr algn="l" marL="580999" indent="-290499" lvl="1">
              <a:lnSpc>
                <a:spcPts val="3902"/>
              </a:lnSpc>
              <a:buAutoNum type="arabicPeriod" startAt="1"/>
            </a:pPr>
            <a:r>
              <a:rPr lang="en-US" sz="2691" spc="-8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Power Supply (5V)</a:t>
            </a:r>
          </a:p>
          <a:p>
            <a:pPr algn="l">
              <a:lnSpc>
                <a:spcPts val="390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-170848"/>
            <a:ext cx="7948815" cy="2399097"/>
          </a:xfrm>
          <a:custGeom>
            <a:avLst/>
            <a:gdLst/>
            <a:ahLst/>
            <a:cxnLst/>
            <a:rect r="r" b="b" t="t" l="l"/>
            <a:pathLst>
              <a:path h="2399097" w="7948815">
                <a:moveTo>
                  <a:pt x="0" y="2399096"/>
                </a:moveTo>
                <a:lnTo>
                  <a:pt x="7948815" y="2399096"/>
                </a:lnTo>
                <a:lnTo>
                  <a:pt x="7948815" y="0"/>
                </a:lnTo>
                <a:lnTo>
                  <a:pt x="0" y="0"/>
                </a:lnTo>
                <a:lnTo>
                  <a:pt x="0" y="23990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212" y="2317588"/>
            <a:ext cx="402566" cy="3514462"/>
          </a:xfrm>
          <a:custGeom>
            <a:avLst/>
            <a:gdLst/>
            <a:ahLst/>
            <a:cxnLst/>
            <a:rect r="r" b="b" t="t" l="l"/>
            <a:pathLst>
              <a:path h="3514462" w="402566">
                <a:moveTo>
                  <a:pt x="0" y="0"/>
                </a:moveTo>
                <a:lnTo>
                  <a:pt x="402565" y="0"/>
                </a:lnTo>
                <a:lnTo>
                  <a:pt x="402565" y="3514463"/>
                </a:lnTo>
                <a:lnTo>
                  <a:pt x="0" y="3514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915783" y="6143223"/>
            <a:ext cx="382868" cy="3342501"/>
          </a:xfrm>
          <a:custGeom>
            <a:avLst/>
            <a:gdLst/>
            <a:ahLst/>
            <a:cxnLst/>
            <a:rect r="r" b="b" t="t" l="l"/>
            <a:pathLst>
              <a:path h="3342501" w="382868">
                <a:moveTo>
                  <a:pt x="382868" y="0"/>
                </a:moveTo>
                <a:lnTo>
                  <a:pt x="0" y="0"/>
                </a:lnTo>
                <a:lnTo>
                  <a:pt x="0" y="3342500"/>
                </a:lnTo>
                <a:lnTo>
                  <a:pt x="382868" y="3342500"/>
                </a:lnTo>
                <a:lnTo>
                  <a:pt x="3828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4855">
            <a:off x="12157789" y="308848"/>
            <a:ext cx="4458744" cy="4860741"/>
          </a:xfrm>
          <a:custGeom>
            <a:avLst/>
            <a:gdLst/>
            <a:ahLst/>
            <a:cxnLst/>
            <a:rect r="r" b="b" t="t" l="l"/>
            <a:pathLst>
              <a:path h="4860741" w="4458744">
                <a:moveTo>
                  <a:pt x="0" y="0"/>
                </a:moveTo>
                <a:lnTo>
                  <a:pt x="4458744" y="0"/>
                </a:lnTo>
                <a:lnTo>
                  <a:pt x="4458744" y="4860741"/>
                </a:lnTo>
                <a:lnTo>
                  <a:pt x="0" y="4860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3062" y="754693"/>
            <a:ext cx="5411747" cy="67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52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944" y="2770954"/>
            <a:ext cx="9938164" cy="262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9"/>
              </a:lnSpc>
            </a:pPr>
            <a:r>
              <a:rPr lang="en-US" sz="31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&gt; CLOCK GENERATION: </a:t>
            </a:r>
          </a:p>
          <a:p>
            <a:pPr algn="l">
              <a:lnSpc>
                <a:spcPts val="3459"/>
              </a:lnSpc>
            </a:pPr>
            <a:r>
              <a:rPr lang="en-US" sz="31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 555 TIMER GENERATES A CLOCK SIGNAL.</a:t>
            </a:r>
          </a:p>
          <a:p>
            <a:pPr algn="l">
              <a:lnSpc>
                <a:spcPts val="3459"/>
              </a:lnSpc>
            </a:pPr>
          </a:p>
          <a:p>
            <a:pPr algn="l">
              <a:lnSpc>
                <a:spcPts val="3459"/>
              </a:lnSpc>
            </a:pPr>
            <a:r>
              <a:rPr lang="en-US" sz="31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&gt; COUNTING:</a:t>
            </a:r>
          </a:p>
          <a:p>
            <a:pPr algn="l">
              <a:lnSpc>
                <a:spcPts val="3459"/>
              </a:lnSpc>
            </a:pPr>
            <a:r>
              <a:rPr lang="en-US" sz="31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A CD4017 DECADE COUNTER CYCLES THROUGH ITS OUTPUTS USING THE CLOCK SIGNAL.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495" y="6315228"/>
            <a:ext cx="16345344" cy="33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2"/>
              </a:lnSpc>
            </a:pPr>
            <a:r>
              <a:rPr lang="en-US" sz="26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&gt; DECODING &amp; RANGE LIMITING: LOGIC GATES RESET THE COUNTER AFTER THE 6TH OUTPUT, ENSURING ONLY NUMBERS 1-6 ARE GENERATED.</a:t>
            </a:r>
          </a:p>
          <a:p>
            <a:pPr algn="l">
              <a:lnSpc>
                <a:spcPts val="2952"/>
              </a:lnSpc>
            </a:pPr>
          </a:p>
          <a:p>
            <a:pPr algn="l">
              <a:lnSpc>
                <a:spcPts val="2952"/>
              </a:lnSpc>
            </a:pPr>
            <a:r>
              <a:rPr lang="en-US" sz="26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&gt; </a:t>
            </a:r>
            <a:r>
              <a:rPr lang="en-US" sz="26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DISPLAY: </a:t>
            </a:r>
          </a:p>
          <a:p>
            <a:pPr algn="l">
              <a:lnSpc>
                <a:spcPts val="2952"/>
              </a:lnSpc>
            </a:pPr>
            <a:r>
              <a:rPr lang="en-US" sz="26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 4511 DRIVER CONVERTS THE COUNTER'S OUTPUT TO SIGNALS FOR A 7-SEGMENT DISPLAY.</a:t>
            </a:r>
          </a:p>
          <a:p>
            <a:pPr algn="l">
              <a:lnSpc>
                <a:spcPts val="2952"/>
              </a:lnSpc>
            </a:pPr>
          </a:p>
          <a:p>
            <a:pPr algn="l">
              <a:lnSpc>
                <a:spcPts val="2952"/>
              </a:lnSpc>
            </a:pPr>
            <a:r>
              <a:rPr lang="en-US" sz="26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&gt;RANDOMIZATION: </a:t>
            </a:r>
          </a:p>
          <a:p>
            <a:pPr algn="l">
              <a:lnSpc>
                <a:spcPts val="2952"/>
              </a:lnSpc>
            </a:pPr>
            <a:r>
              <a:rPr lang="en-US" sz="26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 PUSH BUTTON INTRODUCES VARIABILITY BY CONTROLLING THE CLOCK SIGNAL'S INFLUENCE ON THE COUNTER.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387161" y="9701384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1"/>
                </a:lnTo>
                <a:lnTo>
                  <a:pt x="0" y="3836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8190" y="156356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1"/>
                </a:lnTo>
                <a:lnTo>
                  <a:pt x="0" y="3836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463598"/>
            <a:ext cx="10888318" cy="13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2"/>
              </a:lnSpc>
            </a:pPr>
            <a:r>
              <a:rPr lang="en-US" sz="975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FLOW CHART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6198" y="4047049"/>
            <a:ext cx="3287179" cy="150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GENERATE CLOCK PULSES USING THE 555 TIMER</a:t>
            </a:r>
          </a:p>
          <a:p>
            <a:pPr algn="ctr">
              <a:lnSpc>
                <a:spcPts val="297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41233" y="3889784"/>
            <a:ext cx="4211464" cy="154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370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FILTER INVALID OUTPUTS USING LOGIC GATES.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9649" y="4074565"/>
            <a:ext cx="4628363" cy="106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54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SEQUENTIALLY ACTIVATE OUTPUTS WITH THE CD4017 COUNTER.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78910" y="4027999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6"/>
                </a:lnTo>
                <a:lnTo>
                  <a:pt x="0" y="61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4605822" y="6188471"/>
            <a:ext cx="1154546" cy="428625"/>
          </a:xfrm>
          <a:custGeom>
            <a:avLst/>
            <a:gdLst/>
            <a:ahLst/>
            <a:cxnLst/>
            <a:rect r="r" b="b" t="t" l="l"/>
            <a:pathLst>
              <a:path h="428625" w="1154546">
                <a:moveTo>
                  <a:pt x="0" y="0"/>
                </a:moveTo>
                <a:lnTo>
                  <a:pt x="1154546" y="0"/>
                </a:lnTo>
                <a:lnTo>
                  <a:pt x="1154546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425135" y="7669019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6"/>
                </a:lnTo>
                <a:lnTo>
                  <a:pt x="0" y="61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01976" y="4027999"/>
            <a:ext cx="1657364" cy="615296"/>
          </a:xfrm>
          <a:custGeom>
            <a:avLst/>
            <a:gdLst/>
            <a:ahLst/>
            <a:cxnLst/>
            <a:rect r="r" b="b" t="t" l="l"/>
            <a:pathLst>
              <a:path h="615296" w="1657364">
                <a:moveTo>
                  <a:pt x="0" y="0"/>
                </a:moveTo>
                <a:lnTo>
                  <a:pt x="1657364" y="0"/>
                </a:lnTo>
                <a:lnTo>
                  <a:pt x="1657364" y="615296"/>
                </a:lnTo>
                <a:lnTo>
                  <a:pt x="0" y="61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72076" y="7223156"/>
            <a:ext cx="5422039" cy="154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370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DISPLAY VALID OUTPUTS (1–6) ON THE 7-SEGMENT DISPLAY.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16633" y="7501073"/>
            <a:ext cx="4208502" cy="97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8"/>
              </a:lnSpc>
            </a:pPr>
            <a:r>
              <a:rPr lang="en-US" sz="2316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WAIT FOR THE NEXT BUTTON PRESS.</a:t>
            </a:r>
          </a:p>
          <a:p>
            <a:pPr algn="ctr">
              <a:lnSpc>
                <a:spcPts val="254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7627663"/>
            <a:ext cx="4628363" cy="71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54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REPEAT</a:t>
            </a:r>
          </a:p>
          <a:p>
            <a:pPr algn="ctr">
              <a:lnSpc>
                <a:spcPts val="2802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3990190" y="7372607"/>
            <a:ext cx="2455778" cy="911708"/>
          </a:xfrm>
          <a:custGeom>
            <a:avLst/>
            <a:gdLst/>
            <a:ahLst/>
            <a:cxnLst/>
            <a:rect r="r" b="b" t="t" l="l"/>
            <a:pathLst>
              <a:path h="911708" w="2455778">
                <a:moveTo>
                  <a:pt x="0" y="0"/>
                </a:moveTo>
                <a:lnTo>
                  <a:pt x="2455779" y="0"/>
                </a:lnTo>
                <a:lnTo>
                  <a:pt x="2455779" y="911708"/>
                </a:lnTo>
                <a:lnTo>
                  <a:pt x="0" y="911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7660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54769" y="4668976"/>
            <a:ext cx="715571" cy="3896675"/>
          </a:xfrm>
          <a:custGeom>
            <a:avLst/>
            <a:gdLst/>
            <a:ahLst/>
            <a:cxnLst/>
            <a:rect r="r" b="b" t="t" l="l"/>
            <a:pathLst>
              <a:path h="3896675" w="715571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2501" y="1515743"/>
            <a:ext cx="8219615" cy="10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959" y="3426063"/>
            <a:ext cx="17588082" cy="59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SUMMARIZE THE KEY POINTS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50323" y="4971218"/>
            <a:ext cx="11587354" cy="346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1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THE DIGITAL DICE ROLLER IS A RELIABLE, EFFICIENT ALTERNATIVE TO TRADITIONAL DICE. ITS SIMPLE DESIGN ENSURES FAIR AND RANDOM RESULTS, MAKING IT IDEAL FOR GAMING AND EDUCATIONAL USE. THE SYSTEM’S SCALABILITY AND ADAPTABILITY MAKE IT A VALUABLE TOOL FOR VARIOUS APPLICATIONS. FUTURE ENHANCEMENTS CAN EXPAND ITS FUNCTIONALITY AND APPEAL.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DAGaB3Lgg2Y</dc:identifier>
  <dcterms:modified xsi:type="dcterms:W3CDTF">2011-08-01T06:04:30Z</dcterms:modified>
  <cp:revision>1</cp:revision>
  <dc:title>Black and White Chalkboard Brainstorm Presentation</dc:title>
</cp:coreProperties>
</file>